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algn="r" rtl="0" eaLnBrk="0" fontAlgn="base" hangingPunct="0">
      <a:spcBef>
        <a:spcPct val="0"/>
      </a:spcBef>
      <a:spcAft>
        <a:spcPct val="0"/>
      </a:spcAft>
      <a:defRPr sz="2400" kern="1200">
        <a:solidFill>
          <a:schemeClr val="tx1"/>
        </a:solidFill>
        <a:latin typeface="Times" charset="0"/>
        <a:ea typeface="+mn-ea"/>
        <a:cs typeface="+mn-cs"/>
      </a:defRPr>
    </a:lvl1pPr>
    <a:lvl2pPr marL="457200" algn="r" rtl="0" eaLnBrk="0" fontAlgn="base" hangingPunct="0">
      <a:spcBef>
        <a:spcPct val="0"/>
      </a:spcBef>
      <a:spcAft>
        <a:spcPct val="0"/>
      </a:spcAft>
      <a:defRPr sz="2400" kern="1200">
        <a:solidFill>
          <a:schemeClr val="tx1"/>
        </a:solidFill>
        <a:latin typeface="Times" charset="0"/>
        <a:ea typeface="+mn-ea"/>
        <a:cs typeface="+mn-cs"/>
      </a:defRPr>
    </a:lvl2pPr>
    <a:lvl3pPr marL="914400" algn="r" rtl="0" eaLnBrk="0" fontAlgn="base" hangingPunct="0">
      <a:spcBef>
        <a:spcPct val="0"/>
      </a:spcBef>
      <a:spcAft>
        <a:spcPct val="0"/>
      </a:spcAft>
      <a:defRPr sz="2400" kern="1200">
        <a:solidFill>
          <a:schemeClr val="tx1"/>
        </a:solidFill>
        <a:latin typeface="Times" charset="0"/>
        <a:ea typeface="+mn-ea"/>
        <a:cs typeface="+mn-cs"/>
      </a:defRPr>
    </a:lvl3pPr>
    <a:lvl4pPr marL="1371600" algn="r" rtl="0" eaLnBrk="0" fontAlgn="base" hangingPunct="0">
      <a:spcBef>
        <a:spcPct val="0"/>
      </a:spcBef>
      <a:spcAft>
        <a:spcPct val="0"/>
      </a:spcAft>
      <a:defRPr sz="2400" kern="1200">
        <a:solidFill>
          <a:schemeClr val="tx1"/>
        </a:solidFill>
        <a:latin typeface="Times" charset="0"/>
        <a:ea typeface="+mn-ea"/>
        <a:cs typeface="+mn-cs"/>
      </a:defRPr>
    </a:lvl4pPr>
    <a:lvl5pPr marL="1828800" algn="r" rtl="0" eaLnBrk="0" fontAlgn="base" hangingPunct="0">
      <a:spcBef>
        <a:spcPct val="0"/>
      </a:spcBef>
      <a:spcAft>
        <a:spcPct val="0"/>
      </a:spcAft>
      <a:defRPr sz="2400" kern="1200">
        <a:solidFill>
          <a:schemeClr val="tx1"/>
        </a:solidFill>
        <a:latin typeface="Times" charset="0"/>
        <a:ea typeface="+mn-ea"/>
        <a:cs typeface="+mn-cs"/>
      </a:defRPr>
    </a:lvl5pPr>
    <a:lvl6pPr marL="2286000" algn="l" defTabSz="914400" rtl="0" eaLnBrk="1" latinLnBrk="0" hangingPunct="1">
      <a:defRPr sz="2400" kern="1200">
        <a:solidFill>
          <a:schemeClr val="tx1"/>
        </a:solidFill>
        <a:latin typeface="Times" charset="0"/>
        <a:ea typeface="+mn-ea"/>
        <a:cs typeface="+mn-cs"/>
      </a:defRPr>
    </a:lvl6pPr>
    <a:lvl7pPr marL="2743200" algn="l" defTabSz="914400" rtl="0" eaLnBrk="1" latinLnBrk="0" hangingPunct="1">
      <a:defRPr sz="2400" kern="1200">
        <a:solidFill>
          <a:schemeClr val="tx1"/>
        </a:solidFill>
        <a:latin typeface="Times" charset="0"/>
        <a:ea typeface="+mn-ea"/>
        <a:cs typeface="+mn-cs"/>
      </a:defRPr>
    </a:lvl7pPr>
    <a:lvl8pPr marL="3200400" algn="l" defTabSz="914400" rtl="0" eaLnBrk="1" latinLnBrk="0" hangingPunct="1">
      <a:defRPr sz="2400" kern="1200">
        <a:solidFill>
          <a:schemeClr val="tx1"/>
        </a:solidFill>
        <a:latin typeface="Times" charset="0"/>
        <a:ea typeface="+mn-ea"/>
        <a:cs typeface="+mn-cs"/>
      </a:defRPr>
    </a:lvl8pPr>
    <a:lvl9pPr marL="3657600" algn="l" defTabSz="914400" rtl="0" eaLnBrk="1" latinLnBrk="0" hangingPunct="1">
      <a:defRPr sz="2400" kern="1200">
        <a:solidFill>
          <a:schemeClr val="tx1"/>
        </a:solidFill>
        <a:latin typeface="Times" charset="0"/>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24727"/>
    <a:srgbClr val="52472B"/>
    <a:srgbClr val="CAC7A7"/>
    <a:srgbClr val="C8102E"/>
    <a:srgbClr val="4C452B"/>
    <a:srgbClr val="FFFFFF"/>
    <a:srgbClr val="D2D0CA"/>
    <a:srgbClr val="B31536"/>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048" autoAdjust="0"/>
    <p:restoredTop sz="90929"/>
  </p:normalViewPr>
  <p:slideViewPr>
    <p:cSldViewPr>
      <p:cViewPr>
        <p:scale>
          <a:sx n="28" d="100"/>
          <a:sy n="28" d="100"/>
        </p:scale>
        <p:origin x="1542" y="-279"/>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hdphoto3.wdp>
</file>

<file path=ppt/media/image1.tiff>
</file>

<file path=ppt/media/image2.png>
</file>

<file path=ppt/media/image3.jpe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E9323B-C28E-4777-9B5D-0BD902D62C84}" type="datetimeFigureOut">
              <a:rPr lang="en-US" smtClean="0"/>
              <a:t>4/21/2019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257A-88B5-45B0-98DF-132715A5B01C}" type="slidenum">
              <a:rPr lang="en-US" smtClean="0"/>
              <a:t>‹#›</a:t>
            </a:fld>
            <a:endParaRPr lang="en-US"/>
          </a:p>
        </p:txBody>
      </p:sp>
    </p:spTree>
    <p:extLst>
      <p:ext uri="{BB962C8B-B14F-4D97-AF65-F5344CB8AC3E}">
        <p14:creationId xmlns:p14="http://schemas.microsoft.com/office/powerpoint/2010/main" val="3664672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61257A-88B5-45B0-98DF-132715A5B01C}" type="slidenum">
              <a:rPr lang="en-US" smtClean="0"/>
              <a:t>1</a:t>
            </a:fld>
            <a:endParaRPr lang="en-US"/>
          </a:p>
        </p:txBody>
      </p:sp>
    </p:spTree>
    <p:extLst>
      <p:ext uri="{BB962C8B-B14F-4D97-AF65-F5344CB8AC3E}">
        <p14:creationId xmlns:p14="http://schemas.microsoft.com/office/powerpoint/2010/main" val="2626132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6583363" y="18653125"/>
            <a:ext cx="30724475" cy="841375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2193925" y="7680325"/>
            <a:ext cx="39503350" cy="217249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438" y="1317625"/>
            <a:ext cx="9875837" cy="280876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2193925" y="1317625"/>
            <a:ext cx="29475113" cy="280876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2193925" y="7680325"/>
            <a:ext cx="39503350" cy="217249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2193925"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7680325"/>
            <a:ext cx="19675475" cy="21724938"/>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7" cy="3070225"/>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7" cy="18965863"/>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a:prstGeom prst="rect">
            <a:avLst/>
          </a:prstGeo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3"/>
            <a:ext cx="26335037" cy="2720975"/>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7" cy="1975008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602663" y="25763538"/>
            <a:ext cx="26335037" cy="386238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7"/>
          <p:cNvSpPr>
            <a:spLocks noChangeArrowheads="1"/>
          </p:cNvSpPr>
          <p:nvPr userDrawn="1"/>
        </p:nvSpPr>
        <p:spPr bwMode="auto">
          <a:xfrm>
            <a:off x="0" y="0"/>
            <a:ext cx="43891200" cy="3581400"/>
          </a:xfrm>
          <a:prstGeom prst="rect">
            <a:avLst/>
          </a:prstGeom>
          <a:solidFill>
            <a:srgbClr val="C8102E"/>
          </a:solidFill>
          <a:ln w="9525">
            <a:noFill/>
            <a:miter lim="800000"/>
            <a:headEnd/>
            <a:tailEnd/>
          </a:ln>
          <a:effectLst/>
        </p:spPr>
        <p:txBody>
          <a:bodyPr wrap="none" anchor="ctr"/>
          <a:lstStyle/>
          <a:p>
            <a:pPr algn="ctr"/>
            <a:endParaRPr lang="en-US"/>
          </a:p>
        </p:txBody>
      </p:sp>
      <p:sp>
        <p:nvSpPr>
          <p:cNvPr id="1032" name="Rectangle 8"/>
          <p:cNvSpPr>
            <a:spLocks noChangeArrowheads="1"/>
          </p:cNvSpPr>
          <p:nvPr userDrawn="1"/>
        </p:nvSpPr>
        <p:spPr bwMode="auto">
          <a:xfrm>
            <a:off x="0" y="31470600"/>
            <a:ext cx="43891200" cy="1447800"/>
          </a:xfrm>
          <a:prstGeom prst="rect">
            <a:avLst/>
          </a:prstGeom>
          <a:solidFill>
            <a:srgbClr val="C8102E"/>
          </a:solidFill>
          <a:ln w="9525">
            <a:noFill/>
            <a:miter lim="800000"/>
            <a:headEnd/>
            <a:tailEnd/>
          </a:ln>
          <a:effectLst/>
        </p:spPr>
        <p:txBody>
          <a:bodyPr wrap="none" anchor="ctr"/>
          <a:lstStyle/>
          <a:p>
            <a:endParaRPr lang="en-US"/>
          </a:p>
        </p:txBody>
      </p:sp>
      <p:sp>
        <p:nvSpPr>
          <p:cNvPr id="1033" name="Rectangle 9"/>
          <p:cNvSpPr>
            <a:spLocks noChangeArrowheads="1"/>
          </p:cNvSpPr>
          <p:nvPr userDrawn="1"/>
        </p:nvSpPr>
        <p:spPr bwMode="auto">
          <a:xfrm>
            <a:off x="0" y="3581400"/>
            <a:ext cx="43891200" cy="1600200"/>
          </a:xfrm>
          <a:prstGeom prst="rect">
            <a:avLst/>
          </a:prstGeom>
          <a:solidFill>
            <a:srgbClr val="CAC7A7"/>
          </a:solidFill>
          <a:ln w="9525">
            <a:noFill/>
            <a:miter lim="800000"/>
            <a:headEnd/>
            <a:tailEnd/>
          </a:ln>
          <a:effectLst/>
        </p:spPr>
        <p:txBody>
          <a:bodyPr wrap="none" anchor="ctr"/>
          <a:lstStyle/>
          <a:p>
            <a:endParaRPr lang="en-US"/>
          </a:p>
        </p:txBody>
      </p:sp>
      <p:pic>
        <p:nvPicPr>
          <p:cNvPr id="6" name="Picture 5"/>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600205" y="470055"/>
            <a:ext cx="16306789" cy="1221281"/>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438" rtl="0" fontAlgn="base">
        <a:spcBef>
          <a:spcPct val="0"/>
        </a:spcBef>
        <a:spcAft>
          <a:spcPct val="0"/>
        </a:spcAft>
        <a:defRPr sz="21100">
          <a:solidFill>
            <a:schemeClr val="tx2"/>
          </a:solidFill>
          <a:latin typeface="+mj-lt"/>
          <a:ea typeface="+mj-ea"/>
          <a:cs typeface="+mj-cs"/>
        </a:defRPr>
      </a:lvl1pPr>
      <a:lvl2pPr algn="ctr" defTabSz="4389438" rtl="0" fontAlgn="base">
        <a:spcBef>
          <a:spcPct val="0"/>
        </a:spcBef>
        <a:spcAft>
          <a:spcPct val="0"/>
        </a:spcAft>
        <a:defRPr sz="21100">
          <a:solidFill>
            <a:schemeClr val="tx2"/>
          </a:solidFill>
          <a:latin typeface="Times" charset="0"/>
        </a:defRPr>
      </a:lvl2pPr>
      <a:lvl3pPr algn="ctr" defTabSz="4389438" rtl="0" fontAlgn="base">
        <a:spcBef>
          <a:spcPct val="0"/>
        </a:spcBef>
        <a:spcAft>
          <a:spcPct val="0"/>
        </a:spcAft>
        <a:defRPr sz="21100">
          <a:solidFill>
            <a:schemeClr val="tx2"/>
          </a:solidFill>
          <a:latin typeface="Times" charset="0"/>
        </a:defRPr>
      </a:lvl3pPr>
      <a:lvl4pPr algn="ctr" defTabSz="4389438" rtl="0" fontAlgn="base">
        <a:spcBef>
          <a:spcPct val="0"/>
        </a:spcBef>
        <a:spcAft>
          <a:spcPct val="0"/>
        </a:spcAft>
        <a:defRPr sz="21100">
          <a:solidFill>
            <a:schemeClr val="tx2"/>
          </a:solidFill>
          <a:latin typeface="Times" charset="0"/>
        </a:defRPr>
      </a:lvl4pPr>
      <a:lvl5pPr algn="ctr" defTabSz="4389438" rtl="0" fontAlgn="base">
        <a:spcBef>
          <a:spcPct val="0"/>
        </a:spcBef>
        <a:spcAft>
          <a:spcPct val="0"/>
        </a:spcAft>
        <a:defRPr sz="21100">
          <a:solidFill>
            <a:schemeClr val="tx2"/>
          </a:solidFill>
          <a:latin typeface="Times" charset="0"/>
        </a:defRPr>
      </a:lvl5pPr>
      <a:lvl6pPr marL="457200" algn="ctr" defTabSz="4389438" rtl="0" fontAlgn="base">
        <a:spcBef>
          <a:spcPct val="0"/>
        </a:spcBef>
        <a:spcAft>
          <a:spcPct val="0"/>
        </a:spcAft>
        <a:defRPr sz="21100">
          <a:solidFill>
            <a:schemeClr val="tx2"/>
          </a:solidFill>
          <a:latin typeface="Times" charset="0"/>
        </a:defRPr>
      </a:lvl6pPr>
      <a:lvl7pPr marL="914400" algn="ctr" defTabSz="4389438" rtl="0" fontAlgn="base">
        <a:spcBef>
          <a:spcPct val="0"/>
        </a:spcBef>
        <a:spcAft>
          <a:spcPct val="0"/>
        </a:spcAft>
        <a:defRPr sz="21100">
          <a:solidFill>
            <a:schemeClr val="tx2"/>
          </a:solidFill>
          <a:latin typeface="Times" charset="0"/>
        </a:defRPr>
      </a:lvl7pPr>
      <a:lvl8pPr marL="1371600" algn="ctr" defTabSz="4389438" rtl="0" fontAlgn="base">
        <a:spcBef>
          <a:spcPct val="0"/>
        </a:spcBef>
        <a:spcAft>
          <a:spcPct val="0"/>
        </a:spcAft>
        <a:defRPr sz="21100">
          <a:solidFill>
            <a:schemeClr val="tx2"/>
          </a:solidFill>
          <a:latin typeface="Times" charset="0"/>
        </a:defRPr>
      </a:lvl8pPr>
      <a:lvl9pPr marL="1828800" algn="ctr" defTabSz="4389438" rtl="0" fontAlgn="base">
        <a:spcBef>
          <a:spcPct val="0"/>
        </a:spcBef>
        <a:spcAft>
          <a:spcPct val="0"/>
        </a:spcAft>
        <a:defRPr sz="21100">
          <a:solidFill>
            <a:schemeClr val="tx2"/>
          </a:solidFill>
          <a:latin typeface="Times" charset="0"/>
        </a:defRPr>
      </a:lvl9pPr>
    </p:titleStyle>
    <p:bodyStyle>
      <a:lvl1pPr marL="1646238" indent="-1646238" algn="l" defTabSz="4389438" rtl="0" fontAlgn="base">
        <a:spcBef>
          <a:spcPct val="20000"/>
        </a:spcBef>
        <a:spcAft>
          <a:spcPct val="0"/>
        </a:spcAft>
        <a:buChar char="•"/>
        <a:defRPr sz="15400">
          <a:solidFill>
            <a:schemeClr val="tx1"/>
          </a:solidFill>
          <a:latin typeface="+mn-lt"/>
          <a:ea typeface="+mn-ea"/>
          <a:cs typeface="+mn-cs"/>
        </a:defRPr>
      </a:lvl1pPr>
      <a:lvl2pPr marL="3565525" indent="-1371600" algn="l" defTabSz="4389438" rtl="0" fontAlgn="base">
        <a:spcBef>
          <a:spcPct val="20000"/>
        </a:spcBef>
        <a:spcAft>
          <a:spcPct val="0"/>
        </a:spcAft>
        <a:buChar char="–"/>
        <a:defRPr sz="13400">
          <a:solidFill>
            <a:schemeClr val="tx1"/>
          </a:solidFill>
          <a:latin typeface="+mn-lt"/>
        </a:defRPr>
      </a:lvl2pPr>
      <a:lvl3pPr marL="5486400" indent="-1096963" algn="l" defTabSz="4389438" rtl="0" fontAlgn="base">
        <a:spcBef>
          <a:spcPct val="20000"/>
        </a:spcBef>
        <a:spcAft>
          <a:spcPct val="0"/>
        </a:spcAft>
        <a:buChar char="•"/>
        <a:defRPr sz="11500">
          <a:solidFill>
            <a:schemeClr val="tx1"/>
          </a:solidFill>
          <a:latin typeface="+mn-lt"/>
        </a:defRPr>
      </a:lvl3pPr>
      <a:lvl4pPr marL="7680325" indent="-1096963" algn="l" defTabSz="4389438" rtl="0" fontAlgn="base">
        <a:spcBef>
          <a:spcPct val="20000"/>
        </a:spcBef>
        <a:spcAft>
          <a:spcPct val="0"/>
        </a:spcAft>
        <a:buChar char="–"/>
        <a:defRPr sz="9600">
          <a:solidFill>
            <a:schemeClr val="tx1"/>
          </a:solidFill>
          <a:latin typeface="+mn-lt"/>
        </a:defRPr>
      </a:lvl4pPr>
      <a:lvl5pPr marL="9875838" indent="-1096963" algn="l" defTabSz="4389438" rtl="0" fontAlgn="base">
        <a:spcBef>
          <a:spcPct val="20000"/>
        </a:spcBef>
        <a:spcAft>
          <a:spcPct val="0"/>
        </a:spcAft>
        <a:buChar char="»"/>
        <a:defRPr sz="9600">
          <a:solidFill>
            <a:schemeClr val="tx1"/>
          </a:solidFill>
          <a:latin typeface="+mn-lt"/>
        </a:defRPr>
      </a:lvl5pPr>
      <a:lvl6pPr marL="10333038" indent="-1096963" algn="l" defTabSz="4389438" rtl="0" fontAlgn="base">
        <a:spcBef>
          <a:spcPct val="20000"/>
        </a:spcBef>
        <a:spcAft>
          <a:spcPct val="0"/>
        </a:spcAft>
        <a:buChar char="»"/>
        <a:defRPr sz="9600">
          <a:solidFill>
            <a:schemeClr val="tx1"/>
          </a:solidFill>
          <a:latin typeface="+mn-lt"/>
        </a:defRPr>
      </a:lvl6pPr>
      <a:lvl7pPr marL="10790238" indent="-1096963" algn="l" defTabSz="4389438" rtl="0" fontAlgn="base">
        <a:spcBef>
          <a:spcPct val="20000"/>
        </a:spcBef>
        <a:spcAft>
          <a:spcPct val="0"/>
        </a:spcAft>
        <a:buChar char="»"/>
        <a:defRPr sz="9600">
          <a:solidFill>
            <a:schemeClr val="tx1"/>
          </a:solidFill>
          <a:latin typeface="+mn-lt"/>
        </a:defRPr>
      </a:lvl7pPr>
      <a:lvl8pPr marL="11247438" indent="-1096963" algn="l" defTabSz="4389438" rtl="0" fontAlgn="base">
        <a:spcBef>
          <a:spcPct val="20000"/>
        </a:spcBef>
        <a:spcAft>
          <a:spcPct val="0"/>
        </a:spcAft>
        <a:buChar char="»"/>
        <a:defRPr sz="9600">
          <a:solidFill>
            <a:schemeClr val="tx1"/>
          </a:solidFill>
          <a:latin typeface="+mn-lt"/>
        </a:defRPr>
      </a:lvl8pPr>
      <a:lvl9pPr marL="11704638" indent="-1096963" algn="l" defTabSz="4389438" rtl="0" fontAlgn="base">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10" Type="http://schemas.microsoft.com/office/2007/relationships/hdphoto" Target="../media/hdphoto3.wdp"/><Relationship Id="rId4" Type="http://schemas.microsoft.com/office/2007/relationships/hdphoto" Target="../media/hdphoto1.wdp"/><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Left Brace 27">
            <a:extLst>
              <a:ext uri="{FF2B5EF4-FFF2-40B4-BE49-F238E27FC236}">
                <a16:creationId xmlns:a16="http://schemas.microsoft.com/office/drawing/2014/main" id="{73019199-B17C-4594-924D-236BE2738D09}"/>
              </a:ext>
            </a:extLst>
          </p:cNvPr>
          <p:cNvSpPr/>
          <p:nvPr/>
        </p:nvSpPr>
        <p:spPr bwMode="auto">
          <a:xfrm rot="16200000">
            <a:off x="26954168" y="26425542"/>
            <a:ext cx="1486063" cy="6778799"/>
          </a:xfrm>
          <a:prstGeom prst="leftBrace">
            <a:avLst>
              <a:gd name="adj1" fmla="val 114040"/>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sp>
        <p:nvSpPr>
          <p:cNvPr id="10" name="Left Brace 9">
            <a:extLst>
              <a:ext uri="{FF2B5EF4-FFF2-40B4-BE49-F238E27FC236}">
                <a16:creationId xmlns:a16="http://schemas.microsoft.com/office/drawing/2014/main" id="{9CF0DA8A-A4AF-4F00-B567-971394308288}"/>
              </a:ext>
            </a:extLst>
          </p:cNvPr>
          <p:cNvSpPr/>
          <p:nvPr/>
        </p:nvSpPr>
        <p:spPr bwMode="auto">
          <a:xfrm rot="16200000">
            <a:off x="14377684" y="20991346"/>
            <a:ext cx="1468554" cy="17629682"/>
          </a:xfrm>
          <a:prstGeom prst="leftBrace">
            <a:avLst>
              <a:gd name="adj1" fmla="val 135458"/>
              <a:gd name="adj2" fmla="val 50000"/>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ndParaRPr>
          </a:p>
        </p:txBody>
      </p:sp>
      <p:pic>
        <p:nvPicPr>
          <p:cNvPr id="2" name="Picture 1">
            <a:extLst>
              <a:ext uri="{FF2B5EF4-FFF2-40B4-BE49-F238E27FC236}">
                <a16:creationId xmlns:a16="http://schemas.microsoft.com/office/drawing/2014/main" id="{A1DC3A46-1D92-4DD2-BA68-01CCF982E064}"/>
              </a:ext>
            </a:extLst>
          </p:cNvPr>
          <p:cNvPicPr>
            <a:picLocks noChangeAspect="1"/>
          </p:cNvPicPr>
          <p:nvPr/>
        </p:nvPicPr>
        <p:blipFill rotWithShape="1">
          <a:blip r:embed="rId3">
            <a:extLst>
              <a:ext uri="{BEBA8EAE-BF5A-486C-A8C5-ECC9F3942E4B}">
                <a14:imgProps xmlns:a14="http://schemas.microsoft.com/office/drawing/2010/main">
                  <a14:imgLayer r:embed="rId4">
                    <a14:imgEffect>
                      <a14:colorTemperature colorTemp="6030"/>
                    </a14:imgEffect>
                    <a14:imgEffect>
                      <a14:saturation sat="125000"/>
                    </a14:imgEffect>
                  </a14:imgLayer>
                </a14:imgProps>
              </a:ext>
            </a:extLst>
          </a:blip>
          <a:srcRect l="36245" t="7150" r="35919" b="7447"/>
          <a:stretch/>
        </p:blipFill>
        <p:spPr>
          <a:xfrm>
            <a:off x="39392668" y="22417406"/>
            <a:ext cx="3702369" cy="8360188"/>
          </a:xfrm>
          <a:prstGeom prst="rect">
            <a:avLst/>
          </a:prstGeom>
        </p:spPr>
      </p:pic>
      <p:pic>
        <p:nvPicPr>
          <p:cNvPr id="1028" name="Picture 4" descr="Image result for arizona green tea can">
            <a:extLst>
              <a:ext uri="{FF2B5EF4-FFF2-40B4-BE49-F238E27FC236}">
                <a16:creationId xmlns:a16="http://schemas.microsoft.com/office/drawing/2014/main" id="{BB779C95-4716-4691-952B-1B4A68B923DC}"/>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1428" t="4398" r="31429" b="3852"/>
          <a:stretch/>
        </p:blipFill>
        <p:spPr bwMode="auto">
          <a:xfrm>
            <a:off x="31623000" y="21259800"/>
            <a:ext cx="3810000" cy="9411431"/>
          </a:xfrm>
          <a:prstGeom prst="rect">
            <a:avLst/>
          </a:prstGeom>
          <a:noFill/>
          <a:extLst>
            <a:ext uri="{909E8E84-426E-40DD-AFC4-6F175D3DCCD1}">
              <a14:hiddenFill xmlns:a14="http://schemas.microsoft.com/office/drawing/2010/main">
                <a:solidFill>
                  <a:srgbClr val="FFFFFF"/>
                </a:solidFill>
              </a14:hiddenFill>
            </a:ext>
          </a:extLst>
        </p:spPr>
      </p:pic>
      <p:sp>
        <p:nvSpPr>
          <p:cNvPr id="2059" name="Text Box 11"/>
          <p:cNvSpPr txBox="1">
            <a:spLocks noChangeArrowheads="1"/>
          </p:cNvSpPr>
          <p:nvPr/>
        </p:nvSpPr>
        <p:spPr bwMode="auto">
          <a:xfrm>
            <a:off x="1524000" y="1935163"/>
            <a:ext cx="22908835" cy="1200329"/>
          </a:xfrm>
          <a:prstGeom prst="rect">
            <a:avLst/>
          </a:prstGeom>
          <a:noFill/>
          <a:ln w="9525">
            <a:noFill/>
            <a:miter lim="800000"/>
            <a:headEnd/>
            <a:tailEnd/>
          </a:ln>
          <a:effectLst/>
        </p:spPr>
        <p:txBody>
          <a:bodyPr wrap="none">
            <a:spAutoFit/>
          </a:bodyPr>
          <a:lstStyle/>
          <a:p>
            <a:pPr algn="l"/>
            <a:r>
              <a:rPr lang="en-US" sz="7200" b="1" dirty="0">
                <a:solidFill>
                  <a:srgbClr val="FFFFFF"/>
                </a:solidFill>
                <a:latin typeface="Arial" charset="0"/>
              </a:rPr>
              <a:t>Department of Electrical and Computer Engineering</a:t>
            </a:r>
          </a:p>
        </p:txBody>
      </p:sp>
      <p:sp>
        <p:nvSpPr>
          <p:cNvPr id="2060" name="Text Box 12"/>
          <p:cNvSpPr txBox="1">
            <a:spLocks noChangeArrowheads="1"/>
          </p:cNvSpPr>
          <p:nvPr/>
        </p:nvSpPr>
        <p:spPr bwMode="auto">
          <a:xfrm>
            <a:off x="23241000" y="1660525"/>
            <a:ext cx="19202400" cy="1324786"/>
          </a:xfrm>
          <a:prstGeom prst="rect">
            <a:avLst/>
          </a:prstGeom>
          <a:noFill/>
          <a:ln w="9525">
            <a:noFill/>
            <a:miter lim="800000"/>
            <a:headEnd/>
            <a:tailEnd/>
          </a:ln>
          <a:effectLst/>
        </p:spPr>
        <p:txBody>
          <a:bodyPr>
            <a:spAutoFit/>
          </a:bodyPr>
          <a:lstStyle/>
          <a:p>
            <a:pPr marL="228600" lvl="2">
              <a:lnSpc>
                <a:spcPct val="75000"/>
              </a:lnSpc>
              <a:spcBef>
                <a:spcPct val="50000"/>
              </a:spcBef>
            </a:pPr>
            <a:r>
              <a:rPr lang="en-US" sz="4000" b="1" dirty="0">
                <a:solidFill>
                  <a:schemeClr val="bg1"/>
                </a:solidFill>
                <a:latin typeface="Arial" charset="0"/>
              </a:rPr>
              <a:t>Computer Engineering 186</a:t>
            </a:r>
          </a:p>
          <a:p>
            <a:pPr marL="228600" lvl="2">
              <a:lnSpc>
                <a:spcPct val="75000"/>
              </a:lnSpc>
              <a:spcBef>
                <a:spcPct val="50000"/>
              </a:spcBef>
            </a:pPr>
            <a:r>
              <a:rPr lang="en-US" sz="4000" b="1" dirty="0">
                <a:solidFill>
                  <a:schemeClr val="bg1"/>
                </a:solidFill>
                <a:latin typeface="Arial" charset="0"/>
              </a:rPr>
              <a:t>Spring 2019</a:t>
            </a:r>
          </a:p>
        </p:txBody>
      </p:sp>
      <p:sp>
        <p:nvSpPr>
          <p:cNvPr id="2061" name="Text Box 13"/>
          <p:cNvSpPr txBox="1">
            <a:spLocks noChangeArrowheads="1"/>
          </p:cNvSpPr>
          <p:nvPr/>
        </p:nvSpPr>
        <p:spPr bwMode="auto">
          <a:xfrm>
            <a:off x="1600200" y="3810000"/>
            <a:ext cx="39014400" cy="1006475"/>
          </a:xfrm>
          <a:prstGeom prst="rect">
            <a:avLst/>
          </a:prstGeom>
          <a:noFill/>
          <a:ln w="9525">
            <a:noFill/>
            <a:miter lim="800000"/>
            <a:headEnd/>
            <a:tailEnd/>
          </a:ln>
          <a:effectLst/>
        </p:spPr>
        <p:txBody>
          <a:bodyPr>
            <a:spAutoFit/>
          </a:bodyPr>
          <a:lstStyle/>
          <a:p>
            <a:pPr algn="l">
              <a:spcBef>
                <a:spcPct val="50000"/>
              </a:spcBef>
            </a:pPr>
            <a:r>
              <a:rPr lang="en-US" sz="6000" dirty="0">
                <a:solidFill>
                  <a:srgbClr val="524727"/>
                </a:solidFill>
                <a:latin typeface="Arial" charset="0"/>
              </a:rPr>
              <a:t>Alexis J. Renderos, William Lavelle, Rolf Anderson, </a:t>
            </a:r>
            <a:r>
              <a:rPr lang="en-US" sz="6000" dirty="0" err="1">
                <a:solidFill>
                  <a:srgbClr val="524727"/>
                </a:solidFill>
                <a:latin typeface="Arial" charset="0"/>
              </a:rPr>
              <a:t>Ritvik</a:t>
            </a:r>
            <a:r>
              <a:rPr lang="en-US" sz="6000" dirty="0">
                <a:solidFill>
                  <a:srgbClr val="524727"/>
                </a:solidFill>
                <a:latin typeface="Arial" charset="0"/>
              </a:rPr>
              <a:t> </a:t>
            </a:r>
            <a:r>
              <a:rPr lang="en-US" sz="6000" dirty="0" err="1">
                <a:solidFill>
                  <a:srgbClr val="524727"/>
                </a:solidFill>
                <a:latin typeface="Arial" charset="0"/>
              </a:rPr>
              <a:t>Maripally</a:t>
            </a:r>
            <a:endParaRPr lang="en-US" sz="6000" dirty="0">
              <a:solidFill>
                <a:srgbClr val="524727"/>
              </a:solidFill>
              <a:latin typeface="Arial" charset="0"/>
            </a:endParaRPr>
          </a:p>
        </p:txBody>
      </p:sp>
      <p:sp>
        <p:nvSpPr>
          <p:cNvPr id="2062" name="Text Box 14"/>
          <p:cNvSpPr txBox="1">
            <a:spLocks noChangeArrowheads="1"/>
          </p:cNvSpPr>
          <p:nvPr/>
        </p:nvSpPr>
        <p:spPr bwMode="auto">
          <a:xfrm>
            <a:off x="1447800" y="31789688"/>
            <a:ext cx="14630400" cy="366712"/>
          </a:xfrm>
          <a:prstGeom prst="rect">
            <a:avLst/>
          </a:prstGeom>
          <a:noFill/>
          <a:ln w="9525">
            <a:noFill/>
            <a:miter lim="800000"/>
            <a:headEnd/>
            <a:tailEnd/>
          </a:ln>
          <a:effectLst/>
        </p:spPr>
        <p:txBody>
          <a:bodyPr>
            <a:spAutoFit/>
          </a:bodyPr>
          <a:lstStyle/>
          <a:p>
            <a:pPr algn="l">
              <a:lnSpc>
                <a:spcPct val="75000"/>
              </a:lnSpc>
              <a:spcBef>
                <a:spcPct val="50000"/>
              </a:spcBef>
            </a:pPr>
            <a:r>
              <a:rPr lang="en-US">
                <a:solidFill>
                  <a:schemeClr val="bg1"/>
                </a:solidFill>
                <a:latin typeface="Arial" charset="0"/>
              </a:rPr>
              <a:t>Acknowledgements</a:t>
            </a:r>
            <a:endParaRPr lang="en-US" sz="4800">
              <a:solidFill>
                <a:schemeClr val="bg1"/>
              </a:solidFill>
              <a:latin typeface="Arial" charset="0"/>
            </a:endParaRPr>
          </a:p>
        </p:txBody>
      </p:sp>
      <p:sp>
        <p:nvSpPr>
          <p:cNvPr id="2064" name="Text Box 16"/>
          <p:cNvSpPr txBox="1">
            <a:spLocks noChangeArrowheads="1"/>
          </p:cNvSpPr>
          <p:nvPr/>
        </p:nvSpPr>
        <p:spPr bwMode="auto">
          <a:xfrm>
            <a:off x="1597025" y="5692775"/>
            <a:ext cx="40871189" cy="2554545"/>
          </a:xfrm>
          <a:prstGeom prst="rect">
            <a:avLst/>
          </a:prstGeom>
          <a:noFill/>
          <a:ln w="9525">
            <a:noFill/>
            <a:miter lim="800000"/>
            <a:headEnd/>
            <a:tailEnd/>
          </a:ln>
          <a:effectLst/>
        </p:spPr>
        <p:txBody>
          <a:bodyPr wrap="none">
            <a:spAutoFit/>
          </a:bodyPr>
          <a:lstStyle/>
          <a:p>
            <a:pPr algn="l"/>
            <a:r>
              <a:rPr lang="en-US" sz="8000" b="1" dirty="0">
                <a:latin typeface="Arial" charset="0"/>
              </a:rPr>
              <a:t>Adaptive Visual Target Identification and Tracking through </a:t>
            </a:r>
          </a:p>
          <a:p>
            <a:pPr algn="l"/>
            <a:r>
              <a:rPr lang="en-US" sz="8000" b="1" dirty="0">
                <a:latin typeface="Arial" charset="0"/>
              </a:rPr>
              <a:t>Convolutional Neural Network (CNN) based Machine Learning and Computer Vision</a:t>
            </a:r>
          </a:p>
        </p:txBody>
      </p:sp>
      <p:sp>
        <p:nvSpPr>
          <p:cNvPr id="2066" name="Text Box 18"/>
          <p:cNvSpPr txBox="1">
            <a:spLocks noChangeArrowheads="1"/>
          </p:cNvSpPr>
          <p:nvPr/>
        </p:nvSpPr>
        <p:spPr bwMode="auto">
          <a:xfrm>
            <a:off x="1600200" y="8468435"/>
            <a:ext cx="12949918" cy="4339650"/>
          </a:xfrm>
          <a:prstGeom prst="rect">
            <a:avLst/>
          </a:prstGeom>
          <a:noFill/>
          <a:ln w="9525">
            <a:noFill/>
            <a:miter lim="800000"/>
            <a:headEnd/>
            <a:tailEnd/>
          </a:ln>
          <a:effectLst/>
        </p:spPr>
        <p:txBody>
          <a:bodyPr wrap="square">
            <a:spAutoFit/>
          </a:bodyPr>
          <a:lstStyle/>
          <a:p>
            <a:pPr algn="ctr">
              <a:spcBef>
                <a:spcPct val="50000"/>
              </a:spcBef>
            </a:pPr>
            <a:r>
              <a:rPr lang="en-US" sz="6000" b="1" u="sng" dirty="0"/>
              <a:t>Abstract</a:t>
            </a:r>
          </a:p>
          <a:p>
            <a:pPr algn="just">
              <a:spcBef>
                <a:spcPct val="50000"/>
              </a:spcBef>
            </a:pPr>
            <a:r>
              <a:rPr lang="en-US" sz="4800" dirty="0"/>
              <a:t>The aim of this project is to identify a chosen object of interest at range using a camera feed and an image processing algorithm to assist in the detection, identification and tracking of the target.</a:t>
            </a:r>
          </a:p>
        </p:txBody>
      </p:sp>
      <p:pic>
        <p:nvPicPr>
          <p:cNvPr id="1026" name="Picture 2" descr="Image result for razzleberry peace tea can">
            <a:extLst>
              <a:ext uri="{FF2B5EF4-FFF2-40B4-BE49-F238E27FC236}">
                <a16:creationId xmlns:a16="http://schemas.microsoft.com/office/drawing/2014/main" id="{14A69A97-4613-475B-B1F0-5FF1706FDF8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509200" y="21273536"/>
            <a:ext cx="3881515" cy="946119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948C80C-46D0-4CB5-B2A5-A702F81293A7}"/>
              </a:ext>
            </a:extLst>
          </p:cNvPr>
          <p:cNvPicPr>
            <a:picLocks noChangeAspect="1"/>
          </p:cNvPicPr>
          <p:nvPr/>
        </p:nvPicPr>
        <p:blipFill rotWithShape="1">
          <a:blip r:embed="rId7">
            <a:extLst>
              <a:ext uri="{BEBA8EAE-BF5A-486C-A8C5-ECC9F3942E4B}">
                <a14:imgProps xmlns:a14="http://schemas.microsoft.com/office/drawing/2010/main">
                  <a14:imgLayer r:embed="rId8">
                    <a14:imgEffect>
                      <a14:artisticPhotocopy trans="70000" detail="10"/>
                    </a14:imgEffect>
                    <a14:imgEffect>
                      <a14:sharpenSoften amount="-7000"/>
                    </a14:imgEffect>
                    <a14:imgEffect>
                      <a14:saturation sat="0"/>
                    </a14:imgEffect>
                  </a14:imgLayer>
                </a14:imgProps>
              </a:ext>
            </a:extLst>
          </a:blip>
          <a:srcRect l="12574" t="5790" r="7195" b="31454"/>
          <a:stretch/>
        </p:blipFill>
        <p:spPr>
          <a:xfrm>
            <a:off x="5867401" y="21285007"/>
            <a:ext cx="24231600" cy="6415304"/>
          </a:xfrm>
          <a:prstGeom prst="rect">
            <a:avLst/>
          </a:prstGeom>
          <a:effectLst>
            <a:softEdge rad="0"/>
          </a:effectLst>
        </p:spPr>
      </p:pic>
      <p:pic>
        <p:nvPicPr>
          <p:cNvPr id="7" name="Picture 6" descr="A picture containing wall, indoor, sewing machine, appliance&#10;&#10;Description automatically generated">
            <a:extLst>
              <a:ext uri="{FF2B5EF4-FFF2-40B4-BE49-F238E27FC236}">
                <a16:creationId xmlns:a16="http://schemas.microsoft.com/office/drawing/2014/main" id="{33CF0689-8B14-4A07-B48E-CAFF4C00ABF3}"/>
              </a:ext>
            </a:extLst>
          </p:cNvPr>
          <p:cNvPicPr>
            <a:picLocks noChangeAspect="1"/>
          </p:cNvPicPr>
          <p:nvPr/>
        </p:nvPicPr>
        <p:blipFill rotWithShape="1">
          <a:blip r:embed="rId9" cstate="print">
            <a:extLst>
              <a:ext uri="{BEBA8EAE-BF5A-486C-A8C5-ECC9F3942E4B}">
                <a14:imgProps xmlns:a14="http://schemas.microsoft.com/office/drawing/2010/main">
                  <a14:imgLayer r:embed="rId10">
                    <a14:imgEffect>
                      <a14:colorTemperature colorTemp="6000"/>
                    </a14:imgEffect>
                    <a14:imgEffect>
                      <a14:saturation sat="150000"/>
                    </a14:imgEffect>
                  </a14:imgLayer>
                </a14:imgProps>
              </a:ext>
              <a:ext uri="{28A0092B-C50C-407E-A947-70E740481C1C}">
                <a14:useLocalDpi xmlns:a14="http://schemas.microsoft.com/office/drawing/2010/main" val="0"/>
              </a:ext>
            </a:extLst>
          </a:blip>
          <a:srcRect l="20873" t="24557" r="27367" b="23682"/>
          <a:stretch/>
        </p:blipFill>
        <p:spPr>
          <a:xfrm rot="5400000">
            <a:off x="505740" y="22224849"/>
            <a:ext cx="6317284" cy="4737963"/>
          </a:xfrm>
          <a:prstGeom prst="rect">
            <a:avLst/>
          </a:prstGeom>
          <a:ln w="127000" cap="sq">
            <a:solidFill>
              <a:schemeClr val="bg1"/>
            </a:solidFill>
            <a:miter lim="800000"/>
          </a:ln>
          <a:effectLst>
            <a:outerShdw blurRad="63500" sx="102000" sy="102000" algn="ctr" rotWithShape="0">
              <a:prstClr val="black">
                <a:alpha val="40000"/>
              </a:prstClr>
            </a:outerShdw>
          </a:effectLst>
        </p:spPr>
      </p:pic>
      <p:sp>
        <p:nvSpPr>
          <p:cNvPr id="17" name="TextBox 16">
            <a:extLst>
              <a:ext uri="{FF2B5EF4-FFF2-40B4-BE49-F238E27FC236}">
                <a16:creationId xmlns:a16="http://schemas.microsoft.com/office/drawing/2014/main" id="{6BC05F44-4C95-4AA1-8141-4CD31C527912}"/>
              </a:ext>
            </a:extLst>
          </p:cNvPr>
          <p:cNvSpPr txBox="1"/>
          <p:nvPr/>
        </p:nvSpPr>
        <p:spPr>
          <a:xfrm>
            <a:off x="1295400" y="28469628"/>
            <a:ext cx="4737964" cy="646331"/>
          </a:xfrm>
          <a:prstGeom prst="rect">
            <a:avLst/>
          </a:prstGeom>
          <a:noFill/>
        </p:spPr>
        <p:txBody>
          <a:bodyPr wrap="square" rtlCol="0">
            <a:spAutoFit/>
          </a:bodyPr>
          <a:lstStyle/>
          <a:p>
            <a:pPr algn="ctr"/>
            <a:r>
              <a:rPr lang="en-US" sz="3600" dirty="0">
                <a:latin typeface="Univers-Black" pitchFamily="2" charset="0"/>
              </a:rPr>
              <a:t>INPUT</a:t>
            </a:r>
          </a:p>
        </p:txBody>
      </p:sp>
      <p:sp>
        <p:nvSpPr>
          <p:cNvPr id="18" name="TextBox 17">
            <a:extLst>
              <a:ext uri="{FF2B5EF4-FFF2-40B4-BE49-F238E27FC236}">
                <a16:creationId xmlns:a16="http://schemas.microsoft.com/office/drawing/2014/main" id="{B5E38108-F562-49BF-BDDB-58C81D5B685B}"/>
              </a:ext>
            </a:extLst>
          </p:cNvPr>
          <p:cNvSpPr txBox="1"/>
          <p:nvPr/>
        </p:nvSpPr>
        <p:spPr>
          <a:xfrm>
            <a:off x="6297119" y="28531183"/>
            <a:ext cx="11381026" cy="523220"/>
          </a:xfrm>
          <a:prstGeom prst="rect">
            <a:avLst/>
          </a:prstGeom>
          <a:noFill/>
        </p:spPr>
        <p:txBody>
          <a:bodyPr wrap="square" rtlCol="0">
            <a:spAutoFit/>
          </a:bodyPr>
          <a:lstStyle/>
          <a:p>
            <a:pPr algn="l"/>
            <a:r>
              <a:rPr lang="en-US" sz="2800" dirty="0">
                <a:latin typeface="Univers-Black" pitchFamily="2" charset="0"/>
              </a:rPr>
              <a:t>CONVOLUTION + RELU      POOLING</a:t>
            </a:r>
          </a:p>
        </p:txBody>
      </p:sp>
      <p:sp>
        <p:nvSpPr>
          <p:cNvPr id="19" name="TextBox 18">
            <a:extLst>
              <a:ext uri="{FF2B5EF4-FFF2-40B4-BE49-F238E27FC236}">
                <a16:creationId xmlns:a16="http://schemas.microsoft.com/office/drawing/2014/main" id="{E155936E-95DF-4F2B-A304-3637F04A2157}"/>
              </a:ext>
            </a:extLst>
          </p:cNvPr>
          <p:cNvSpPr txBox="1"/>
          <p:nvPr/>
        </p:nvSpPr>
        <p:spPr>
          <a:xfrm>
            <a:off x="14056190" y="28531183"/>
            <a:ext cx="11381026" cy="523220"/>
          </a:xfrm>
          <a:prstGeom prst="rect">
            <a:avLst/>
          </a:prstGeom>
          <a:noFill/>
        </p:spPr>
        <p:txBody>
          <a:bodyPr wrap="square" rtlCol="0">
            <a:spAutoFit/>
          </a:bodyPr>
          <a:lstStyle/>
          <a:p>
            <a:pPr algn="l"/>
            <a:r>
              <a:rPr lang="en-US" sz="2800" dirty="0">
                <a:latin typeface="Univers-Black" pitchFamily="2" charset="0"/>
              </a:rPr>
              <a:t>CONVOLUTION + RELU    POOLING		…</a:t>
            </a:r>
          </a:p>
        </p:txBody>
      </p:sp>
      <p:sp>
        <p:nvSpPr>
          <p:cNvPr id="21" name="TextBox 20">
            <a:extLst>
              <a:ext uri="{FF2B5EF4-FFF2-40B4-BE49-F238E27FC236}">
                <a16:creationId xmlns:a16="http://schemas.microsoft.com/office/drawing/2014/main" id="{05EE660C-2845-4C70-A9A7-148CB442E16F}"/>
              </a:ext>
            </a:extLst>
          </p:cNvPr>
          <p:cNvSpPr txBox="1"/>
          <p:nvPr/>
        </p:nvSpPr>
        <p:spPr>
          <a:xfrm>
            <a:off x="25714790" y="28346400"/>
            <a:ext cx="3810000" cy="892552"/>
          </a:xfrm>
          <a:prstGeom prst="rect">
            <a:avLst/>
          </a:prstGeom>
          <a:noFill/>
        </p:spPr>
        <p:txBody>
          <a:bodyPr wrap="square" rtlCol="0">
            <a:spAutoFit/>
          </a:bodyPr>
          <a:lstStyle/>
          <a:p>
            <a:pPr algn="ctr"/>
            <a:r>
              <a:rPr lang="en-US" sz="2800" dirty="0">
                <a:latin typeface="Univers-Black" pitchFamily="2" charset="0"/>
              </a:rPr>
              <a:t>FULLY</a:t>
            </a:r>
            <a:r>
              <a:rPr lang="en-US" dirty="0">
                <a:latin typeface="Univers-Black" pitchFamily="2" charset="0"/>
              </a:rPr>
              <a:t> </a:t>
            </a:r>
          </a:p>
          <a:p>
            <a:pPr algn="ctr"/>
            <a:r>
              <a:rPr lang="en-US" dirty="0">
                <a:latin typeface="Univers-Black" pitchFamily="2" charset="0"/>
              </a:rPr>
              <a:t>CONNECTED</a:t>
            </a:r>
          </a:p>
        </p:txBody>
      </p:sp>
      <p:sp>
        <p:nvSpPr>
          <p:cNvPr id="9" name="Rectangle 8">
            <a:extLst>
              <a:ext uri="{FF2B5EF4-FFF2-40B4-BE49-F238E27FC236}">
                <a16:creationId xmlns:a16="http://schemas.microsoft.com/office/drawing/2014/main" id="{DC6B4068-D5BF-4B68-A3C1-9E3CFB8F18B4}"/>
              </a:ext>
            </a:extLst>
          </p:cNvPr>
          <p:cNvSpPr/>
          <p:nvPr/>
        </p:nvSpPr>
        <p:spPr>
          <a:xfrm>
            <a:off x="24476527" y="28538500"/>
            <a:ext cx="2041073" cy="523220"/>
          </a:xfrm>
          <a:prstGeom prst="rect">
            <a:avLst/>
          </a:prstGeom>
        </p:spPr>
        <p:txBody>
          <a:bodyPr wrap="none">
            <a:spAutoFit/>
          </a:bodyPr>
          <a:lstStyle/>
          <a:p>
            <a:r>
              <a:rPr lang="en-US" sz="2800" dirty="0">
                <a:latin typeface="Univers-Black" pitchFamily="2" charset="0"/>
              </a:rPr>
              <a:t>FLATTEN </a:t>
            </a:r>
            <a:endParaRPr lang="en-US" sz="2800" dirty="0"/>
          </a:p>
        </p:txBody>
      </p:sp>
      <p:sp>
        <p:nvSpPr>
          <p:cNvPr id="23" name="Rectangle 22">
            <a:extLst>
              <a:ext uri="{FF2B5EF4-FFF2-40B4-BE49-F238E27FC236}">
                <a16:creationId xmlns:a16="http://schemas.microsoft.com/office/drawing/2014/main" id="{B835A423-EBCA-4912-A99B-F4080BBD626A}"/>
              </a:ext>
            </a:extLst>
          </p:cNvPr>
          <p:cNvSpPr/>
          <p:nvPr/>
        </p:nvSpPr>
        <p:spPr>
          <a:xfrm>
            <a:off x="28803600" y="28531183"/>
            <a:ext cx="2282997" cy="523220"/>
          </a:xfrm>
          <a:prstGeom prst="rect">
            <a:avLst/>
          </a:prstGeom>
        </p:spPr>
        <p:txBody>
          <a:bodyPr wrap="none">
            <a:spAutoFit/>
          </a:bodyPr>
          <a:lstStyle/>
          <a:p>
            <a:r>
              <a:rPr lang="en-US" sz="2800" dirty="0">
                <a:latin typeface="Univers-Black" pitchFamily="2" charset="0"/>
              </a:rPr>
              <a:t>SOFTMAX </a:t>
            </a:r>
            <a:endParaRPr lang="en-US" sz="2800" dirty="0"/>
          </a:p>
        </p:txBody>
      </p:sp>
      <p:sp>
        <p:nvSpPr>
          <p:cNvPr id="24" name="TextBox 23">
            <a:extLst>
              <a:ext uri="{FF2B5EF4-FFF2-40B4-BE49-F238E27FC236}">
                <a16:creationId xmlns:a16="http://schemas.microsoft.com/office/drawing/2014/main" id="{37B47A80-CD35-4EE2-8BB7-804F288EF6BA}"/>
              </a:ext>
            </a:extLst>
          </p:cNvPr>
          <p:cNvSpPr txBox="1"/>
          <p:nvPr/>
        </p:nvSpPr>
        <p:spPr>
          <a:xfrm>
            <a:off x="24307798" y="30532907"/>
            <a:ext cx="6778799" cy="646331"/>
          </a:xfrm>
          <a:prstGeom prst="rect">
            <a:avLst/>
          </a:prstGeom>
          <a:noFill/>
        </p:spPr>
        <p:txBody>
          <a:bodyPr wrap="square" rtlCol="0">
            <a:spAutoFit/>
          </a:bodyPr>
          <a:lstStyle/>
          <a:p>
            <a:pPr algn="ctr"/>
            <a:r>
              <a:rPr lang="en-US" sz="3600" dirty="0">
                <a:latin typeface="Univers-Black" pitchFamily="2" charset="0"/>
              </a:rPr>
              <a:t>CLASSIFICATION</a:t>
            </a:r>
          </a:p>
        </p:txBody>
      </p:sp>
      <p:sp>
        <p:nvSpPr>
          <p:cNvPr id="26" name="TextBox 25">
            <a:extLst>
              <a:ext uri="{FF2B5EF4-FFF2-40B4-BE49-F238E27FC236}">
                <a16:creationId xmlns:a16="http://schemas.microsoft.com/office/drawing/2014/main" id="{755575C3-4B17-4EC1-99A2-C9AAF6421E8C}"/>
              </a:ext>
            </a:extLst>
          </p:cNvPr>
          <p:cNvSpPr txBox="1"/>
          <p:nvPr/>
        </p:nvSpPr>
        <p:spPr>
          <a:xfrm>
            <a:off x="6297118" y="30536347"/>
            <a:ext cx="17463695" cy="646331"/>
          </a:xfrm>
          <a:prstGeom prst="rect">
            <a:avLst/>
          </a:prstGeom>
          <a:noFill/>
        </p:spPr>
        <p:txBody>
          <a:bodyPr wrap="square" rtlCol="0">
            <a:spAutoFit/>
          </a:bodyPr>
          <a:lstStyle/>
          <a:p>
            <a:pPr algn="ctr"/>
            <a:r>
              <a:rPr lang="en-US" sz="3600" dirty="0">
                <a:latin typeface="Univers-Black" pitchFamily="2" charset="0"/>
              </a:rPr>
              <a:t>FEATURE LEARNING</a:t>
            </a:r>
          </a:p>
        </p:txBody>
      </p:sp>
      <p:sp>
        <p:nvSpPr>
          <p:cNvPr id="25" name="Text Box 18">
            <a:extLst>
              <a:ext uri="{FF2B5EF4-FFF2-40B4-BE49-F238E27FC236}">
                <a16:creationId xmlns:a16="http://schemas.microsoft.com/office/drawing/2014/main" id="{DC26576D-9610-49B8-9508-C2C4599A7169}"/>
              </a:ext>
            </a:extLst>
          </p:cNvPr>
          <p:cNvSpPr txBox="1">
            <a:spLocks noChangeArrowheads="1"/>
          </p:cNvSpPr>
          <p:nvPr/>
        </p:nvSpPr>
        <p:spPr bwMode="auto">
          <a:xfrm>
            <a:off x="15510294" y="8439420"/>
            <a:ext cx="12949918" cy="6555641"/>
          </a:xfrm>
          <a:prstGeom prst="rect">
            <a:avLst/>
          </a:prstGeom>
          <a:noFill/>
          <a:ln w="9525">
            <a:noFill/>
            <a:miter lim="800000"/>
            <a:headEnd/>
            <a:tailEnd/>
          </a:ln>
          <a:effectLst/>
        </p:spPr>
        <p:txBody>
          <a:bodyPr wrap="square">
            <a:spAutoFit/>
          </a:bodyPr>
          <a:lstStyle/>
          <a:p>
            <a:pPr algn="ctr">
              <a:spcBef>
                <a:spcPct val="50000"/>
              </a:spcBef>
            </a:pPr>
            <a:r>
              <a:rPr lang="en-US" sz="6000" b="1" u="sng" dirty="0"/>
              <a:t>Image Processing</a:t>
            </a:r>
          </a:p>
          <a:p>
            <a:pPr algn="just">
              <a:spcBef>
                <a:spcPct val="50000"/>
              </a:spcBef>
            </a:pPr>
            <a:r>
              <a:rPr lang="en-US" sz="4800" dirty="0"/>
              <a:t>The aim of this project is to identify a chosen object of interest at range using a camera feed and an image processing algorithm to assist in the detection, identification and tracking of the target. It is expected that the object of interest has already been analyzed prior to identification attempts, and that the target is in the field of view of the camera.</a:t>
            </a:r>
            <a:endParaRPr lang="en-US" sz="4800" b="1" dirty="0"/>
          </a:p>
        </p:txBody>
      </p:sp>
      <p:sp>
        <p:nvSpPr>
          <p:cNvPr id="27" name="Text Box 18">
            <a:extLst>
              <a:ext uri="{FF2B5EF4-FFF2-40B4-BE49-F238E27FC236}">
                <a16:creationId xmlns:a16="http://schemas.microsoft.com/office/drawing/2014/main" id="{594B8C0F-DB4B-4647-A943-554619535279}"/>
              </a:ext>
            </a:extLst>
          </p:cNvPr>
          <p:cNvSpPr txBox="1">
            <a:spLocks noChangeArrowheads="1"/>
          </p:cNvSpPr>
          <p:nvPr/>
        </p:nvSpPr>
        <p:spPr bwMode="auto">
          <a:xfrm>
            <a:off x="15468600" y="15534405"/>
            <a:ext cx="12949918" cy="6555641"/>
          </a:xfrm>
          <a:prstGeom prst="rect">
            <a:avLst/>
          </a:prstGeom>
          <a:noFill/>
          <a:ln w="9525">
            <a:noFill/>
            <a:miter lim="800000"/>
            <a:headEnd/>
            <a:tailEnd/>
          </a:ln>
          <a:effectLst/>
        </p:spPr>
        <p:txBody>
          <a:bodyPr wrap="square">
            <a:spAutoFit/>
          </a:bodyPr>
          <a:lstStyle/>
          <a:p>
            <a:pPr algn="ctr">
              <a:spcBef>
                <a:spcPct val="50000"/>
              </a:spcBef>
            </a:pPr>
            <a:r>
              <a:rPr lang="en-US" sz="6000" b="1" u="sng" dirty="0"/>
              <a:t>Target Identification</a:t>
            </a:r>
          </a:p>
          <a:p>
            <a:pPr algn="just">
              <a:spcBef>
                <a:spcPct val="50000"/>
              </a:spcBef>
            </a:pPr>
            <a:r>
              <a:rPr lang="en-US" sz="4800" dirty="0"/>
              <a:t>The aim of this project is to identify a chosen object of interest at range using a camera feed and an image processing algorithm to assist in the detection, identification and tracking of the target. It is expected that the object of interest has already been analyzed prior to identification attempts, and that the target is in the field of view of the camera.</a:t>
            </a:r>
            <a:endParaRPr lang="en-US" sz="4800" b="1" dirty="0"/>
          </a:p>
        </p:txBody>
      </p:sp>
      <p:sp>
        <p:nvSpPr>
          <p:cNvPr id="29" name="Text Box 18">
            <a:extLst>
              <a:ext uri="{FF2B5EF4-FFF2-40B4-BE49-F238E27FC236}">
                <a16:creationId xmlns:a16="http://schemas.microsoft.com/office/drawing/2014/main" id="{6FCC4463-5186-460E-AA46-60C0A1BC5248}"/>
              </a:ext>
            </a:extLst>
          </p:cNvPr>
          <p:cNvSpPr txBox="1">
            <a:spLocks noChangeArrowheads="1"/>
          </p:cNvSpPr>
          <p:nvPr/>
        </p:nvSpPr>
        <p:spPr bwMode="auto">
          <a:xfrm>
            <a:off x="1600200" y="13027759"/>
            <a:ext cx="12949918" cy="5816977"/>
          </a:xfrm>
          <a:prstGeom prst="rect">
            <a:avLst/>
          </a:prstGeom>
          <a:noFill/>
          <a:ln w="9525">
            <a:noFill/>
            <a:miter lim="800000"/>
            <a:headEnd/>
            <a:tailEnd/>
          </a:ln>
          <a:effectLst/>
        </p:spPr>
        <p:txBody>
          <a:bodyPr wrap="square">
            <a:spAutoFit/>
          </a:bodyPr>
          <a:lstStyle/>
          <a:p>
            <a:pPr algn="ctr">
              <a:spcBef>
                <a:spcPct val="50000"/>
              </a:spcBef>
            </a:pPr>
            <a:r>
              <a:rPr lang="en-US" sz="6000" b="1" u="sng" dirty="0"/>
              <a:t>Data Collection and Analysis</a:t>
            </a:r>
          </a:p>
          <a:p>
            <a:pPr algn="just">
              <a:spcBef>
                <a:spcPct val="50000"/>
              </a:spcBef>
            </a:pPr>
            <a:r>
              <a:rPr lang="en-US" sz="4800" dirty="0"/>
              <a:t>To properly analyze incoming image data, we must first determine the characteristics of our target. To do this, we train a Convolutional </a:t>
            </a:r>
            <a:r>
              <a:rPr lang="en-US" sz="4800" dirty="0" err="1"/>
              <a:t>Nerual</a:t>
            </a:r>
            <a:r>
              <a:rPr lang="en-US" sz="4800" dirty="0"/>
              <a:t> Network (CNN) on a series of photos of what the subject looks like. The three chosen targets (Fig 1) were then photographed and fed into the CNN.</a:t>
            </a:r>
          </a:p>
        </p:txBody>
      </p:sp>
      <p:sp>
        <p:nvSpPr>
          <p:cNvPr id="31" name="Text Box 18">
            <a:extLst>
              <a:ext uri="{FF2B5EF4-FFF2-40B4-BE49-F238E27FC236}">
                <a16:creationId xmlns:a16="http://schemas.microsoft.com/office/drawing/2014/main" id="{E50BA165-9D39-45DC-A6EC-16E0D2A13EE2}"/>
              </a:ext>
            </a:extLst>
          </p:cNvPr>
          <p:cNvSpPr txBox="1">
            <a:spLocks noChangeArrowheads="1"/>
          </p:cNvSpPr>
          <p:nvPr/>
        </p:nvSpPr>
        <p:spPr bwMode="auto">
          <a:xfrm>
            <a:off x="29493482" y="8439419"/>
            <a:ext cx="12949918" cy="6555641"/>
          </a:xfrm>
          <a:prstGeom prst="rect">
            <a:avLst/>
          </a:prstGeom>
          <a:noFill/>
          <a:ln w="9525">
            <a:noFill/>
            <a:miter lim="800000"/>
            <a:headEnd/>
            <a:tailEnd/>
          </a:ln>
          <a:effectLst/>
        </p:spPr>
        <p:txBody>
          <a:bodyPr wrap="square">
            <a:spAutoFit/>
          </a:bodyPr>
          <a:lstStyle/>
          <a:p>
            <a:pPr algn="ctr">
              <a:spcBef>
                <a:spcPct val="50000"/>
              </a:spcBef>
            </a:pPr>
            <a:r>
              <a:rPr lang="en-US" sz="6000" b="1" u="sng" dirty="0"/>
              <a:t>Image Processing</a:t>
            </a:r>
          </a:p>
          <a:p>
            <a:pPr algn="just">
              <a:spcBef>
                <a:spcPct val="50000"/>
              </a:spcBef>
            </a:pPr>
            <a:r>
              <a:rPr lang="en-US" sz="4800" dirty="0"/>
              <a:t>The aim of this project is to identify a chosen object of interest at range using a camera feed and an image processing algorithm to assist in the detection, identification and tracking of the target. It is expected that the object of interest has already been analyzed prior to identification attempts, and that the target is in the field of view of the camera.</a:t>
            </a: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1192</TotalTime>
  <Words>372</Words>
  <Application>Microsoft Office PowerPoint</Application>
  <PresentationFormat>Custom</PresentationFormat>
  <Paragraphs>27</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Times</vt:lpstr>
      <vt:lpstr>Univers-Black</vt:lpstr>
      <vt:lpstr>Blank Presentation</vt:lpstr>
      <vt:lpstr>PowerPoint Presentation</vt:lpstr>
    </vt:vector>
  </TitlesOfParts>
  <Company>ISU Printing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Rob Louden</dc:creator>
  <cp:lastModifiedBy>Alexis Renderos</cp:lastModifiedBy>
  <cp:revision>35</cp:revision>
  <cp:lastPrinted>2005-05-04T14:31:29Z</cp:lastPrinted>
  <dcterms:created xsi:type="dcterms:W3CDTF">2016-12-19T17:37:43Z</dcterms:created>
  <dcterms:modified xsi:type="dcterms:W3CDTF">2019-04-21T18:23:27Z</dcterms:modified>
</cp:coreProperties>
</file>

<file path=docProps/thumbnail.jpeg>
</file>